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2" r:id="rId12"/>
    <p:sldId id="270" r:id="rId13"/>
    <p:sldId id="269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B1E34B-1D4B-45B5-93F2-8B46A19DD1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Calibri" panose="020F0502020204030204" pitchFamily="34" charset="0"/>
              </a:rPr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Экстремизм и терроризм </a:t>
            </a:r>
            <a:endParaRPr kumimoji="0" lang="ru-RU" altLang="ru-RU" sz="44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339" name="Объект 1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  <a:ln/>
        </p:spPr>
        <p:txBody>
          <a:bodyPr vert="horz" wrap="square" lIns="91440" tIns="45720" rIns="91440" bIns="45720" anchor="t"/>
          <a:p>
            <a:endParaRPr lang="ru-RU" altLang="ru-RU" dirty="0"/>
          </a:p>
        </p:txBody>
      </p:sp>
      <p:pic>
        <p:nvPicPr>
          <p:cNvPr id="14340" name="Picture 4" descr="G:\Экстремизм\51109-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1628775"/>
            <a:ext cx="3816350" cy="200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6" descr="G:\Экстремизм\229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713" y="1628775"/>
            <a:ext cx="3621087" cy="200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5" descr="G:\Экстремизм\AP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3923030"/>
            <a:ext cx="3816985" cy="212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 descr="G:\Экстремизм\_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713" y="3922713"/>
            <a:ext cx="3643312" cy="212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266065"/>
            <a:ext cx="9144635" cy="1143000"/>
          </a:xfrm>
        </p:spPr>
        <p:txBody>
          <a:bodyPr vert="horz" wrap="square" lIns="91440" tIns="45720" rIns="91440" bIns="45720" anchor="ctr"/>
          <a:p>
            <a:r>
              <a:rPr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Понимание культуры и традиций другой национальной группы - источник конструктивного межнационального сотрудничества</a:t>
            </a:r>
            <a:endParaRPr lang="ru-RU" altLang="ru-RU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 целью налаживания отношений между разными этническими и национальными группами:</a:t>
            </a:r>
            <a:endParaRPr sz="26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1) Относитесь к чужой культуре с тем же уважением с которым относитесь к собственной;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2) Не судите о ценностях, убеждениях и традициях других культур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отталкиваясь от собственных ценностей.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3)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Никогда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не исходите из превосходства своей религии над чужой религией.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4) Общаясь с представителями других верований старайтесь понимать и уважать их точку зрения.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5) Помните, что каждая культура какой бы малой она не была, имеет что предложить миру, но нет такой культуры которая бы имела монополию на все аспекты.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6) Всегда помните, что ни какие научные данные не доказывают превосходство одной этнической группы над другой.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92162"/>
          </a:xfrm>
          <a:ln/>
        </p:spPr>
        <p:txBody>
          <a:bodyPr vert="horz" wrap="square" lIns="91440" tIns="45720" rIns="91440" bIns="45720" anchor="ctr"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altLang="ru-RU" dirty="0"/>
              <a:t> </a:t>
            </a:r>
            <a:endParaRPr lang="ru-RU" altLang="ru-RU" dirty="0"/>
          </a:p>
        </p:txBody>
      </p:sp>
      <p:graphicFrame>
        <p:nvGraphicFramePr>
          <p:cNvPr id="22531" name="Замещающее содержимое 22530"/>
          <p:cNvGraphicFramePr/>
          <p:nvPr>
            <p:ph idx="1"/>
          </p:nvPr>
        </p:nvGraphicFramePr>
        <p:xfrm>
          <a:off x="468313" y="935038"/>
          <a:ext cx="8229600" cy="5678487"/>
        </p:xfrm>
        <a:graphic>
          <a:graphicData uri="http://schemas.openxmlformats.org/drawingml/2006/table">
            <a:tbl>
              <a:tblPr/>
              <a:tblGrid>
                <a:gridCol w="3600450"/>
                <a:gridCol w="4629150"/>
              </a:tblGrid>
              <a:tr h="630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b="1" i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Статья УК РФ</a:t>
                      </a:r>
                      <a:endParaRPr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b="1" i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Максимальный срок (размер) наказания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1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Ст. 205.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Террористический акт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Пожизненное лишение свободы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524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Ст. 205.1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Содействие террористической деятельности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Лишение свободы </a:t>
                      </a:r>
                      <a:r>
                        <a:rPr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срок до пятнадцати лет</a:t>
                      </a:r>
                      <a:r>
                        <a:rPr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 штрафом в размере до одного миллиона рублей либо в размере заработной платы или иного дохода осужденного за период до пяти лет либо без такового и с ограничением свободы на срок до двух лет либо без такового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92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Статья 205.2</a:t>
                      </a: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Публичные призывы к осуществлению террористической деятельности или публичное оправдание терроризма 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Лишение свободы </a:t>
                      </a:r>
                      <a:r>
                        <a:rPr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срок до пяти лет</a:t>
                      </a:r>
                      <a:r>
                        <a:rPr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 лишением права занимать определенные должности или заниматься определенной деятельностью на срок до трех лет.</a:t>
                      </a:r>
                      <a:endParaRPr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Замещающее содержимое 23553"/>
          <p:cNvGraphicFramePr/>
          <p:nvPr>
            <p:ph idx="1"/>
          </p:nvPr>
        </p:nvGraphicFramePr>
        <p:xfrm>
          <a:off x="268605" y="1298258"/>
          <a:ext cx="8605838" cy="5257800"/>
        </p:xfrm>
        <a:graphic>
          <a:graphicData uri="http://schemas.openxmlformats.org/drawingml/2006/table">
            <a:tbl>
              <a:tblPr/>
              <a:tblGrid>
                <a:gridCol w="4303713"/>
                <a:gridCol w="4302125"/>
              </a:tblGrid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i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Статья 206.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Захват заложника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Пожизненное лишение свободы</a:t>
                      </a:r>
                      <a:endParaRPr sz="2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509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Статья 207.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Заведомо ложное сообщение об акте терроризма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	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Лишение свободы </a:t>
                      </a: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срок до трех лет.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01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Статья 239.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Организация объединения, посягающего на личность и права граждан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Лишение свободы </a:t>
                      </a: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срок до двух лет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103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Статья 280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Публичные призывы к осуществлению экстремистской деятельности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	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Лишение свободы </a:t>
                      </a: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срок до пяти лет с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лишением права занимать определенные должности или заниматься определенной деятельностью на срок до трех лет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1" marR="68591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3571" name="TextBox 4"/>
          <p:cNvSpPr txBox="1"/>
          <p:nvPr/>
        </p:nvSpPr>
        <p:spPr>
          <a:xfrm>
            <a:off x="2051050" y="374650"/>
            <a:ext cx="520446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28575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ru-RU" alt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altLang="ru-RU" sz="5400" dirty="0"/>
              <a:t> </a:t>
            </a:r>
            <a:endParaRPr lang="ru-RU" altLang="ru-RU" sz="5400" dirty="0"/>
          </a:p>
        </p:txBody>
      </p:sp>
      <p:graphicFrame>
        <p:nvGraphicFramePr>
          <p:cNvPr id="24579" name="Замещающее содержимое 24578"/>
          <p:cNvGraphicFramePr/>
          <p:nvPr>
            <p:ph idx="1"/>
          </p:nvPr>
        </p:nvGraphicFramePr>
        <p:xfrm>
          <a:off x="178753" y="1412875"/>
          <a:ext cx="8785225" cy="5257800"/>
        </p:xfrm>
        <a:graphic>
          <a:graphicData uri="http://schemas.openxmlformats.org/drawingml/2006/table">
            <a:tbl>
              <a:tblPr/>
              <a:tblGrid>
                <a:gridCol w="3854450"/>
                <a:gridCol w="4930775"/>
              </a:tblGrid>
              <a:tr h="1401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i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Статья 282.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Возбуждение ненависти либо вражды, а равно унижение человеческого достоинства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Лишение свободы </a:t>
                      </a:r>
                      <a:r>
                        <a:rPr sz="2000" b="1" i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срок до пяти лет</a:t>
                      </a:r>
                      <a:endParaRPr sz="2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54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Статья 282.1.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Организация экстремистского сообщества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Лишение свободы </a:t>
                      </a: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срок до шести лет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с лишением права занимать определенные должности или заниматься определенной деятельностью на срок до трех лет и с ограничением свободы на срок от одного года до двух лет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01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Статья 282.2.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Организация деятельности экстремистской организации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Лишение свободы </a:t>
                      </a:r>
                      <a:r>
                        <a:rPr sz="20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 срок до двух лет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с ограничением свободы на срок до одного года либо без такового.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2" marR="6858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5602" name="Рисунок 4" descr="ogon-19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8" y="3071813"/>
            <a:ext cx="914400" cy="1801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Рисунок 18" descr="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490783">
            <a:off x="1752600" y="1198563"/>
            <a:ext cx="1685925" cy="398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Рисунок 19" descr="3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3662">
            <a:off x="4741863" y="104775"/>
            <a:ext cx="1941512" cy="4238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Рисунок 21" descr="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623851">
            <a:off x="2678113" y="-122237"/>
            <a:ext cx="1517650" cy="4087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Рисунок 22" descr="4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990752">
            <a:off x="3290888" y="-501650"/>
            <a:ext cx="1127125" cy="4405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Рисунок 24" descr="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497892">
            <a:off x="1882775" y="396875"/>
            <a:ext cx="1901825" cy="414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Рисунок 25" descr="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1265">
            <a:off x="3817938" y="-66675"/>
            <a:ext cx="1439862" cy="327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Рисунок 26" descr="4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91746">
            <a:off x="4259263" y="-498475"/>
            <a:ext cx="1435100" cy="4694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0" name="TextBox 27"/>
          <p:cNvSpPr txBox="1"/>
          <p:nvPr/>
        </p:nvSpPr>
        <p:spPr>
          <a:xfrm rot="1968162">
            <a:off x="2308225" y="2568575"/>
            <a:ext cx="166052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CC"/>
                </a:solidFill>
                <a:cs typeface="Arial" panose="020B0604020202020204" pitchFamily="34" charset="0"/>
              </a:rPr>
              <a:t>справедливость</a:t>
            </a:r>
            <a:endParaRPr lang="ru-RU" altLang="ru-RU" sz="1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pic>
        <p:nvPicPr>
          <p:cNvPr id="25611" name="Рисунок 17" descr="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02386">
            <a:off x="5122863" y="955675"/>
            <a:ext cx="2108200" cy="4129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2" name="TextBox 28"/>
          <p:cNvSpPr txBox="1"/>
          <p:nvPr/>
        </p:nvSpPr>
        <p:spPr>
          <a:xfrm rot="-1704189">
            <a:off x="4916488" y="2890838"/>
            <a:ext cx="1417637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CC"/>
                </a:solidFill>
                <a:cs typeface="Arial" panose="020B0604020202020204" pitchFamily="34" charset="0"/>
              </a:rPr>
              <a:t>благородство</a:t>
            </a:r>
            <a:endParaRPr lang="ru-RU" altLang="ru-RU" sz="1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25613" name="TextBox 29"/>
          <p:cNvSpPr txBox="1"/>
          <p:nvPr/>
        </p:nvSpPr>
        <p:spPr>
          <a:xfrm rot="986959">
            <a:off x="2230438" y="3184525"/>
            <a:ext cx="134937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CC"/>
                </a:solidFill>
                <a:cs typeface="Arial" panose="020B0604020202020204" pitchFamily="34" charset="0"/>
              </a:rPr>
              <a:t>правдивость</a:t>
            </a:r>
            <a:endParaRPr lang="ru-RU" altLang="ru-RU" sz="1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25614" name="TextBox 30"/>
          <p:cNvSpPr txBox="1"/>
          <p:nvPr/>
        </p:nvSpPr>
        <p:spPr>
          <a:xfrm rot="3742495">
            <a:off x="3168650" y="1816100"/>
            <a:ext cx="414338" cy="306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CC"/>
                </a:solidFill>
                <a:cs typeface="Arial" panose="020B0604020202020204" pitchFamily="34" charset="0"/>
              </a:rPr>
              <a:t>ум</a:t>
            </a:r>
            <a:endParaRPr lang="ru-RU" altLang="ru-RU" sz="1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25615" name="TextBox 31"/>
          <p:cNvSpPr txBox="1"/>
          <p:nvPr/>
        </p:nvSpPr>
        <p:spPr>
          <a:xfrm rot="4345186">
            <a:off x="3576638" y="1609725"/>
            <a:ext cx="608012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CC"/>
                </a:solidFill>
                <a:cs typeface="Arial" panose="020B0604020202020204" pitchFamily="34" charset="0"/>
              </a:rPr>
              <a:t>сила</a:t>
            </a:r>
            <a:endParaRPr lang="ru-RU" altLang="ru-RU" sz="1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25616" name="TextBox 32"/>
          <p:cNvSpPr txBox="1"/>
          <p:nvPr/>
        </p:nvSpPr>
        <p:spPr>
          <a:xfrm rot="-2541702">
            <a:off x="4581525" y="2581275"/>
            <a:ext cx="1236663" cy="306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CC"/>
                </a:solidFill>
                <a:cs typeface="Arial" panose="020B0604020202020204" pitchFamily="34" charset="0"/>
              </a:rPr>
              <a:t>терпимость</a:t>
            </a:r>
            <a:endParaRPr lang="ru-RU" altLang="ru-RU" sz="1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25617" name="TextBox 33"/>
          <p:cNvSpPr txBox="1"/>
          <p:nvPr/>
        </p:nvSpPr>
        <p:spPr>
          <a:xfrm rot="-3994909">
            <a:off x="3935413" y="1649413"/>
            <a:ext cx="684212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CC"/>
                </a:solidFill>
                <a:cs typeface="Arial" panose="020B0604020202020204" pitchFamily="34" charset="0"/>
              </a:rPr>
              <a:t>честь</a:t>
            </a:r>
            <a:endParaRPr lang="ru-RU" altLang="ru-RU" sz="1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25618" name="TextBox 34"/>
          <p:cNvSpPr txBox="1"/>
          <p:nvPr/>
        </p:nvSpPr>
        <p:spPr>
          <a:xfrm rot="-3474081">
            <a:off x="4343400" y="1958975"/>
            <a:ext cx="919163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CC"/>
                </a:solidFill>
                <a:cs typeface="Arial" panose="020B0604020202020204" pitchFamily="34" charset="0"/>
              </a:rPr>
              <a:t>доброта</a:t>
            </a:r>
            <a:endParaRPr lang="ru-RU" altLang="ru-RU" sz="1400" b="1" dirty="0">
              <a:solidFill>
                <a:srgbClr val="0000CC"/>
              </a:solidFill>
              <a:ea typeface="Arial" panose="020B0604020202020204" pitchFamily="34" charset="0"/>
            </a:endParaRPr>
          </a:p>
        </p:txBody>
      </p:sp>
      <p:sp>
        <p:nvSpPr>
          <p:cNvPr id="25619" name="Прямоугольник 20"/>
          <p:cNvSpPr/>
          <p:nvPr/>
        </p:nvSpPr>
        <p:spPr>
          <a:xfrm>
            <a:off x="0" y="4634865"/>
            <a:ext cx="914336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198755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«</a:t>
            </a:r>
            <a:r>
              <a:rPr lang="ru-RU" altLang="ru-RU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Жизнь для меня не тающая свеча. Это что-то вроде чудесного факела, который попал мне  в руки на мгновение, и я хочу заставить его пылать как можно ярче, прежде чем передать грядущим поколениям»</a:t>
            </a:r>
            <a:endParaRPr lang="ru-RU" altLang="ru-RU" sz="2400" b="1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0" indent="198755"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Б. Шоу</a:t>
            </a:r>
            <a:endParaRPr lang="ru-RU" altLang="ru-RU" sz="24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31788" y="983933"/>
            <a:ext cx="8229600" cy="5545137"/>
          </a:xfrm>
          <a:ln/>
        </p:spPr>
        <p:txBody>
          <a:bodyPr vert="horz" wrap="square" lIns="91440" tIns="45720" rIns="91440" bIns="45720" anchor="t"/>
          <a:p>
            <a:pPr marL="0" indent="0" algn="ctr"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толковый словарь дает следующее определение экстремизму: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(от лат.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extremus —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крайний) это приверженность отдельных лиц, групп, организаций к  крайним взглядам, позициям  и мерам в общественной деятельности.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экстремизма: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дестабилизация, разрушение, сложившихся в обществе отношений, ценностей.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черты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или угроза насилия;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одномерность восприятия общественных проблем;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фанатизм;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бездумное выполнение любых приказов;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не на разум, а на инстинкты, предрассудки;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к толерантности.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25120" y="33242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экстремизма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24803" y="1412558"/>
            <a:ext cx="8229600" cy="5399087"/>
          </a:xfrm>
          <a:ln/>
        </p:spPr>
        <p:txBody>
          <a:bodyPr vert="horz" wrap="square" lIns="91440" tIns="45720" rIns="91440" bIns="45720" anchor="t"/>
          <a:p>
            <a:r>
              <a:rPr lang="ru-RU" alt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направленности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(установление одной формы собственности; устранение конкуренции и др.);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политический (в отношении властных структур, государственного строя);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националистический (отвергает интересы и права других наций);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религиозный (нетерпимость к другим конфессиям);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(против природоохранной политики; за полную ликвидацию промышленности);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духовный (отрицание достижений других культур).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1608" y="14573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экстремизма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551180" y="695325"/>
            <a:ext cx="8229600" cy="5590540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endParaRPr lang="ru-RU" altLang="ru-RU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масштабности действий:</a:t>
            </a:r>
            <a:endParaRPr lang="ru-RU" altLang="ru-RU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внутригосударственный (репрессии против собственного народа);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межгосударственный (утверждение своих норм и принципов в мировом масштабе).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властным структурам:</a:t>
            </a:r>
            <a:endParaRPr lang="ru-RU" altLang="ru-RU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(осуществляемые властными структурами репрессии);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оппозиционный государству (антирежимные группировки; теракты).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176530"/>
            <a:ext cx="9144000" cy="1080770"/>
          </a:xfrm>
          <a:ln/>
        </p:spPr>
        <p:txBody>
          <a:bodyPr vert="horz" wrap="square" lIns="91440" tIns="45720" rIns="91440" bIns="45720" anchor="ctr"/>
          <a:p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“экстремизм” определено и упоминается в нормативных правовых актах:</a:t>
            </a:r>
            <a:endParaRPr lang="ru-RU" alt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275273" y="1326515"/>
            <a:ext cx="8229600" cy="5327650"/>
          </a:xfrm>
          <a:ln/>
        </p:spPr>
        <p:txBody>
          <a:bodyPr vert="horz" wrap="square" lIns="91440" tIns="45720" rIns="91440" bIns="45720" anchor="t"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 июля 2002 года № 114-ФЗ “О противодействии экстремистской деятельности”.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05 июля 2002 года № 112-ФЗ “О внесении изменений и дополнений в законодательные акты Российской Федерации в связи с принятием Федерального закона “О противодействии экстремистской деятельности”.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 июля 2007 года № 211-ФЗ “О внесении изменений в отдельные законодательные акты Российской Федерации в связи с совершенствованием государственного управления в области противодействия экстремизму”.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23 марта 1995 года № 310 (в редакции от 03.11.2004) “О мерах по обеспечению согласованных действий органов государственной власти в борьбе с проявлениями фашизма и иных форм политического экстремизма в Российской Федерации”.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-635" y="274955"/>
            <a:ext cx="9144635" cy="1143000"/>
          </a:xfrm>
          <a:ln/>
        </p:spPr>
        <p:txBody>
          <a:bodyPr vert="horz" wrap="square" lIns="91440" tIns="45720" rIns="91440" bIns="45720" anchor="ctr"/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</a:t>
            </a:r>
            <a:b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молодежной среде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«Молодежной» проблема экстремизма считается еще и потому,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80%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экстремистских групп составляют люди в возрасте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20 до 30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лет (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иногда и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16 до 30 лет)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данным МВД РФ, сегодня в стране действуют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около 150 экстремистских молодежных группировок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их деятельность вовлечены почти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тысяч человек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Больше всего молодых экстремистов проживают в Москве, Санкт-Петербурге, Ростовской, Воронежской, Самарской, Мурманской, Нижегородской областях.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275590" y="1720850"/>
            <a:ext cx="8229600" cy="4525963"/>
          </a:xfrm>
          <a:ln/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ru-RU" alt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деятельность, осуществляемая в целях нарушения общественной безопасности, устрашения населения, либо оказания воздействия на принятие решений органами власти. 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есть, это средство, используемое экстремистами, а не обособленное явление. 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</a:t>
            </a:r>
            <a:r>
              <a:rPr lang="ru-RU" alt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одна из форм </a:t>
            </a:r>
            <a:r>
              <a:rPr lang="ru-RU" alt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r>
              <a:rPr lang="ru-RU" sz="40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Меры профилактики экстремизма в молодёжной среде</a:t>
            </a:r>
            <a:endParaRPr lang="ru-RU" altLang="ru-RU" sz="40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275590" y="1720850"/>
            <a:ext cx="8229600" cy="4525963"/>
          </a:xfrm>
        </p:spPr>
        <p:txBody>
          <a:bodyPr vert="horz" wrap="square" lIns="91440" tIns="45720" rIns="91440" bIns="45720" anchor="t"/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 соответствии со ст. 2 Федерального закона от 25.07.2002 г. № 114-ФЗ «О противодействии экстремистской деятельности» противодействие (т.е. пресечение и профилактика) экстремистской деятельности основывается на следующих принципах: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признание, соблюдение и защита прав и свобод человека и гражданина, а равно законных интересов организаций;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законность;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Clr>
                <a:schemeClr val="accent2"/>
              </a:buClr>
              <a:buSzPct val="60000"/>
              <a:buFont typeface="Wingdings" panose="05000000000000000000" pitchFamily="2" charset="2"/>
              <a:buChar char="Ø"/>
            </a:pP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неотвратимость наказания за осуществление экстремистской деятельности.</a:t>
            </a:r>
            <a:endParaRPr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6326</Words>
  <Application>WPS Presentation</Application>
  <PresentationFormat>Экран (4:3)</PresentationFormat>
  <Paragraphs>172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Microsoft YaHei</vt:lpstr>
      <vt:lpstr/>
      <vt:lpstr>Arial Unicode MS</vt:lpstr>
      <vt:lpstr>Segoe Print</vt:lpstr>
      <vt:lpstr>2_Тема Office</vt:lpstr>
      <vt:lpstr>Оформление по умолчанию</vt:lpstr>
      <vt:lpstr>1_Тема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Терроризм </vt:lpstr>
      <vt:lpstr>Экстремизм  в молодежной среде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Mr.Birch</cp:lastModifiedBy>
  <cp:revision>17</cp:revision>
  <dcterms:created xsi:type="dcterms:W3CDTF">2015-02-13T06:25:13Z</dcterms:created>
  <dcterms:modified xsi:type="dcterms:W3CDTF">2020-09-09T11:54:15Z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1049-11.2.0.9635</vt:lpwstr>
  </property>
</Properties>
</file>