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30" r:id="rId10"/>
    <p:sldId id="329" r:id="rId11"/>
    <p:sldId id="326" r:id="rId12"/>
    <p:sldId id="327" r:id="rId13"/>
    <p:sldId id="32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62B"/>
    <a:srgbClr val="404040"/>
    <a:srgbClr val="BBE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7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3F50C-452B-1640-A7A3-894AE29E02F2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E93-8D3C-0841-A6BB-794891BF2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10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EE9E93-8D3C-0841-A6BB-794891BF2A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DA68F-3F9A-41B4-6982-284C0A9BD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3A5F4F-ED36-CB89-77AB-269B9CC28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8B1BAB-8847-65F1-1982-30C453B52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40639-7277-AF3F-1005-D58BD4CC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032A55-EDCB-AC64-766C-65D257E5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6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B5141-67C9-9FDB-69AF-0F5FEFC32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F2F0C4-CC53-D134-5770-8127A794D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13FB9-93E4-12E4-27EC-27022994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5F999-EB75-4D5C-31F7-82DCFFE5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EF0103-F776-0C3E-FCC2-303A03E2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33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ABC748-C3DE-4ADA-3D10-93E08A27B4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EF0529-14AD-4653-9507-E0FE0001AE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68BCE-7D3E-5994-5FBB-E34E2B2B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FDF6A3-25C5-9626-1869-78CDEE81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E589B-6C2C-3B59-F67B-E4FA8E19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2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CBB36-C786-687F-0EA4-C5D6057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09ED1-9E8E-3F21-BDAA-0A054BFD0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80A5E4-0FB1-AB5C-7562-747FD44D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665FB-46CD-4DB1-0263-086E2A96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055958-5A31-B917-07CF-EB77B662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2B01D7-BDA0-A7FA-A3A7-BFFFDB64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AAA710-046A-6555-E10D-0CB3EF53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B8FA2-011C-A20D-9DFC-50B25B843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DFDB8-0080-EE88-D5EE-E4574D56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EEE61-5FB8-89AA-D5BC-F27BB265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6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CB5CE-B019-19AC-C4B9-738AE8A8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F30DEF-0243-93CF-DEFE-13800E1F7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5B2C7-BAC3-C0C0-A979-141C16C22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1DB457-E2FB-E9F2-AD03-8C7F2473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4DFC67-E016-A406-54F9-707023C2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D4B784-F45E-5019-3A3B-D6742C88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3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C3722-95BB-9EC5-BAF0-07D3347A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ABBD20-DD90-7550-E73B-0631AD647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8E0253-4B90-2E61-C3AB-A35BC9585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77D4E9-6D62-1B13-8D46-B0BDE0C11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A433516-3522-4B35-9096-3E4B40EA4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51E266-AB0F-F449-DB5D-180E4D63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CD92A5-23CC-6F7E-6CB5-E345B8A00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BFEA0C-2EF1-89D6-CFBA-8B858BFC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0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C83A2-B7D6-F950-9DBA-3F45FAD7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48B0F3-E2FD-A149-13AC-B5657145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6364A6-D99E-0365-92A7-1D226E76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98C0BF-B91A-0A30-B6AD-E0424A7C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48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54BFF9-0DF3-EB07-4A9D-A8CA73B3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61CF6E-4366-663D-E187-00BDA1DC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7B4B81-A5AB-405F-2B66-E4F1CC88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6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59AA8-81B8-FDFD-B2DF-451EABC8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ED98E-CEEA-48B6-2D08-DB542CB8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60D61F-8442-3857-D1C5-C3EC66A47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4DCD83-4F51-982C-E0A1-8094856D7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8CE8D3-1A18-29C6-560B-BFADBF3E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7C9AE9-3E9E-15CE-4DFC-0D7127D0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0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A2AFA3-97C5-F962-84B5-69007842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561B59-61A7-5CC5-DCF8-BB6462DF1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70FB7E-844D-30AD-86C2-7B9971100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2D90F5-0C4A-EB40-0BEB-B31DE8440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164EC1-368D-2C9E-E7CE-BE8CF7DC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88D87-2E99-B801-3A50-1217AED5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8E0FB-8FCD-1E52-F44A-DBCBCB085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9EBC99-9573-E994-539A-1DD80984C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5907DC-841F-DFD2-9F6B-49046A4B3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9519-0903-2447-BC69-A99ABC6629CF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02D041-D3B3-B8EA-C3C6-A5156747F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1E851C-30C4-3512-A209-EEA71A23E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AE8EC-5E87-CB42-A1B3-A16AB8448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3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107FF-00FD-ED29-7E70-2E25601F3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884" y="1041400"/>
            <a:ext cx="11518232" cy="238760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Проблемы подросткового </a:t>
            </a:r>
            <a:r>
              <a:rPr lang="ru-RU" sz="4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самоповреждающего</a:t>
            </a:r>
            <a:r>
              <a:rPr lang="ru-RU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суицидального поведения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6F8EA3-419C-BD9C-F111-0CFF3E19D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0580" y="5986655"/>
            <a:ext cx="8629083" cy="1555423"/>
          </a:xfrm>
        </p:spPr>
        <p:txBody>
          <a:bodyPr>
            <a:normAutofit/>
          </a:bodyPr>
          <a:lstStyle/>
          <a:p>
            <a:r>
              <a:rPr lang="ru-RU" dirty="0"/>
              <a:t>Педагог-психолог, Малыш Наталья Борисовна</a:t>
            </a:r>
          </a:p>
          <a:p>
            <a:r>
              <a:rPr lang="ru-RU" dirty="0"/>
              <a:t>Волгоград, апрель 2025</a:t>
            </a:r>
          </a:p>
        </p:txBody>
      </p:sp>
      <p:pic>
        <p:nvPicPr>
          <p:cNvPr id="4" name="Picture 2" descr="ГБПОУ ВИТ">
            <a:extLst>
              <a:ext uri="{FF2B5EF4-FFF2-40B4-BE49-F238E27FC236}">
                <a16:creationId xmlns:a16="http://schemas.microsoft.com/office/drawing/2014/main" id="{AB0C7065-4A4A-3657-D672-E8443DE8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70D68B78-115E-4DE7-9F02-AD0DE9C5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43" y="3364637"/>
            <a:ext cx="4191862" cy="26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29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F3B9D-D5F6-49FC-8F6D-F55D4709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636" y="365125"/>
            <a:ext cx="10430164" cy="10480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Типичные д</a:t>
            </a:r>
            <a:r>
              <a:rPr lang="ru-RU" sz="3600" b="1" dirty="0" smtClean="0"/>
              <a:t>епрессивные расстройства подростков </a:t>
            </a:r>
            <a:br>
              <a:rPr lang="ru-RU" sz="3600" b="1" dirty="0" smtClean="0"/>
            </a:br>
            <a:r>
              <a:rPr lang="ru-RU" sz="3600" b="1" dirty="0" smtClean="0"/>
              <a:t>16-18 лет 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17BD3-C22A-4104-8E98-DEE4AAD0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2" y="155170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В этом возрасте у подростков наблюдаются депрессивные состояния с типичной симптоматикой:</a:t>
            </a:r>
          </a:p>
          <a:p>
            <a:pPr marL="0" indent="0">
              <a:buNone/>
            </a:pPr>
            <a:r>
              <a:rPr lang="ru-RU" sz="2400" dirty="0" smtClean="0"/>
              <a:t>Размышление о смысле жизни и сущности смерти </a:t>
            </a:r>
            <a:br>
              <a:rPr lang="ru-RU" sz="2400" dirty="0" smtClean="0"/>
            </a:br>
            <a:r>
              <a:rPr lang="ru-RU" sz="2400" dirty="0" smtClean="0"/>
              <a:t>приобретает навязчивый характер;</a:t>
            </a:r>
          </a:p>
          <a:p>
            <a:pPr marL="0" indent="0">
              <a:buNone/>
            </a:pPr>
            <a:r>
              <a:rPr lang="ru-RU" sz="2400" dirty="0" smtClean="0"/>
              <a:t>Неудовлетворенность собой (чаще  девочек), </a:t>
            </a:r>
            <a:br>
              <a:rPr lang="ru-RU" sz="2400" dirty="0" smtClean="0"/>
            </a:br>
            <a:r>
              <a:rPr lang="ru-RU" sz="2400" dirty="0" smtClean="0"/>
              <a:t>которая может иногда настолько сильно выражена,</a:t>
            </a:r>
            <a:br>
              <a:rPr lang="ru-RU" sz="2400" dirty="0" smtClean="0"/>
            </a:br>
            <a:r>
              <a:rPr lang="ru-RU" sz="2400" dirty="0" smtClean="0"/>
              <a:t>что приобретает депрессивную окраску, и</a:t>
            </a:r>
            <a:br>
              <a:rPr lang="ru-RU" sz="2400" dirty="0" smtClean="0"/>
            </a:br>
            <a:r>
              <a:rPr lang="ru-RU" sz="2400" dirty="0" smtClean="0"/>
              <a:t>незначительная </a:t>
            </a:r>
            <a:r>
              <a:rPr lang="ru-RU" sz="2400" dirty="0" err="1" smtClean="0"/>
              <a:t>психотравма</a:t>
            </a:r>
            <a:r>
              <a:rPr lang="ru-RU" sz="2400" dirty="0" smtClean="0"/>
              <a:t> способна повлечь</a:t>
            </a:r>
            <a:br>
              <a:rPr lang="ru-RU" sz="2400" dirty="0" smtClean="0"/>
            </a:br>
            <a:r>
              <a:rPr lang="ru-RU" sz="2400" dirty="0" smtClean="0"/>
              <a:t>суицид; </a:t>
            </a:r>
          </a:p>
          <a:p>
            <a:pPr marL="0" indent="0">
              <a:buNone/>
            </a:pPr>
            <a:r>
              <a:rPr lang="ru-RU" sz="2400" dirty="0" smtClean="0"/>
              <a:t>Подросткам характерны тревога, самоуничижение,</a:t>
            </a:r>
            <a:br>
              <a:rPr lang="ru-RU" sz="2400" dirty="0" smtClean="0"/>
            </a:br>
            <a:r>
              <a:rPr lang="ru-RU" sz="2400" dirty="0" smtClean="0"/>
              <a:t>страх, что на пике психического напряжения могут </a:t>
            </a:r>
            <a:br>
              <a:rPr lang="ru-RU" sz="2400" dirty="0" smtClean="0"/>
            </a:br>
            <a:r>
              <a:rPr lang="ru-RU" sz="2400" dirty="0" smtClean="0"/>
              <a:t>провоцировать суицидальные попытки любым </a:t>
            </a:r>
            <a:br>
              <a:rPr lang="ru-RU" sz="2400" dirty="0" smtClean="0"/>
            </a:br>
            <a:r>
              <a:rPr lang="ru-RU" sz="2400" dirty="0" smtClean="0"/>
              <a:t>способом, удобным в ту минуту.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F25DEA21-156E-42A5-92A0-AC566C39F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524" y="2395087"/>
            <a:ext cx="3857931" cy="385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19503845-A946-46F4-A230-DEEA95441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392" y="4677930"/>
            <a:ext cx="2171238" cy="217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4408FA43-3905-4BF3-BF73-11E120F2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993" y="751340"/>
            <a:ext cx="2534339" cy="20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6A690-B579-7BF8-85F5-5B1647951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6" y="365126"/>
            <a:ext cx="10356273" cy="61393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Как понять, что подросток решился на суицид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90AC0D-0855-E972-06B0-25D26A565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30" y="1177638"/>
            <a:ext cx="10356274" cy="568036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u="sng" dirty="0"/>
              <a:t>Словесные признаки</a:t>
            </a:r>
            <a:r>
              <a:rPr lang="ru-RU" dirty="0"/>
              <a:t>:</a:t>
            </a:r>
          </a:p>
          <a:p>
            <a:pPr>
              <a:buFontTx/>
              <a:buChar char="-"/>
            </a:pPr>
            <a:r>
              <a:rPr lang="ru-RU" i="1" dirty="0"/>
              <a:t>подросток прямо говорит «Я не могу так дальше жить»,                                  «Я собираюсь покончить собой»;</a:t>
            </a:r>
          </a:p>
          <a:p>
            <a:pPr>
              <a:buFontTx/>
              <a:buChar char="-"/>
            </a:pPr>
            <a:r>
              <a:rPr lang="ru-RU" dirty="0"/>
              <a:t>косвенно намекает о своем намерении: «Я больше не буду                             ни для кого обузой», «Тебе больше не придется обо мне волноваться»;</a:t>
            </a:r>
          </a:p>
          <a:p>
            <a:pPr>
              <a:buFontTx/>
              <a:buChar char="-"/>
            </a:pPr>
            <a:r>
              <a:rPr lang="ru-RU" dirty="0"/>
              <a:t>много шутит на тему самоубийства, проявляет нездоровую заинтересованность вопросами смерти»  </a:t>
            </a:r>
          </a:p>
          <a:p>
            <a:pPr marL="514350" indent="-514350">
              <a:buAutoNum type="arabicPeriod" startAt="2"/>
            </a:pPr>
            <a:r>
              <a:rPr lang="ru-RU" b="1" u="sng" dirty="0"/>
              <a:t>Поведенческие признаки</a:t>
            </a:r>
            <a:r>
              <a:rPr lang="ru-RU" b="1" dirty="0"/>
              <a:t>: </a:t>
            </a:r>
            <a:r>
              <a:rPr lang="ru-RU" dirty="0"/>
              <a:t>подросток может демонстрировать             радикальные перемены </a:t>
            </a:r>
          </a:p>
          <a:p>
            <a:pPr>
              <a:buFontTx/>
              <a:buChar char="-"/>
            </a:pPr>
            <a:r>
              <a:rPr lang="ru-RU" dirty="0"/>
              <a:t>в еде и сне (ест и спит слишком мало или слишком много);</a:t>
            </a:r>
          </a:p>
          <a:p>
            <a:pPr>
              <a:buFontTx/>
              <a:buChar char="-"/>
            </a:pPr>
            <a:r>
              <a:rPr lang="ru-RU" dirty="0"/>
              <a:t>во внешнем виде и школьных привычках (неряшливость, избегание общения…)</a:t>
            </a:r>
          </a:p>
          <a:p>
            <a:pPr>
              <a:buFontTx/>
              <a:buChar char="-"/>
            </a:pPr>
            <a:r>
              <a:rPr lang="ru-RU" dirty="0"/>
              <a:t>Раздавать личные вещи, ценные и значимые для него другим людям;</a:t>
            </a:r>
          </a:p>
          <a:p>
            <a:pPr>
              <a:buFontTx/>
              <a:buChar char="-"/>
            </a:pPr>
            <a:r>
              <a:rPr lang="ru-RU" dirty="0"/>
              <a:t>замыкается от семьи и друзей, безразличен к миру, ощущает то эйфорию,       то приступы отчаяния;   </a:t>
            </a:r>
          </a:p>
          <a:p>
            <a:pPr marL="514350" indent="-514350">
              <a:buAutoNum type="arabicPeriod" startAt="3"/>
            </a:pPr>
            <a:r>
              <a:rPr lang="ru-RU" b="1" u="sng" dirty="0"/>
              <a:t>Ситуационные признаки: </a:t>
            </a:r>
            <a:r>
              <a:rPr lang="ru-RU" dirty="0"/>
              <a:t>кризис в семье, ощущает себя жертвой насилия, имеет склонность к суициду (были попытки), тяжелая потеря…</a:t>
            </a:r>
          </a:p>
          <a:p>
            <a:pPr marL="514350" indent="-514350">
              <a:buAutoNum type="arabicPeriod" startAt="3"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83C9B3-0192-41FB-8567-358469911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356" y="2663484"/>
            <a:ext cx="2005614" cy="200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74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3F6FA-F991-BD86-BDB4-C924EAE6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35" y="353093"/>
            <a:ext cx="10328563" cy="616725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Как изменить ситуацию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A2AB4-4AC1-1E50-660B-BE1A78F01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04" y="907674"/>
            <a:ext cx="12025296" cy="5888182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ru-RU" dirty="0"/>
              <a:t>Внимательно выслушайте подростка. Приложите все усилия, чтобы понять проблему скрытую за словами.</a:t>
            </a:r>
          </a:p>
          <a:p>
            <a:pPr marL="514350" indent="-514350" algn="just">
              <a:buAutoNum type="arabicPeriod"/>
            </a:pPr>
            <a:r>
              <a:rPr lang="ru-RU" dirty="0"/>
              <a:t>Оцените серьезность намерений и чувств подростка. Если есть реальный план суицида – ему срочно нужна помощь.</a:t>
            </a:r>
          </a:p>
          <a:p>
            <a:pPr marL="514350" indent="-514350" algn="just">
              <a:buAutoNum type="arabicPeriod"/>
            </a:pPr>
            <a:r>
              <a:rPr lang="ru-RU" dirty="0"/>
              <a:t>Оцените глубину эмоционального кризиса. Замечайте детали. Например, если человек, находившейся в состоянии, вдруг начинает проявлять бурную деятельность, - это может служить основанием для тревоги.</a:t>
            </a:r>
          </a:p>
          <a:p>
            <a:pPr marL="514350" indent="-514350" algn="just">
              <a:buAutoNum type="arabicPeriod"/>
            </a:pPr>
            <a:r>
              <a:rPr lang="ru-RU" dirty="0"/>
              <a:t>Внимательно отнеситесь ко всем, даже самым незначительным обидам и жалобам. Не пренебрегайте ничем из сказанного. Подросток может не давать волю чувствам, скрывая свои проблемы, но в то же время находиться в состоянии глубокой депрессии.</a:t>
            </a:r>
          </a:p>
          <a:p>
            <a:pPr marL="514350" indent="-514350" algn="just">
              <a:buAutoNum type="arabicPeriod"/>
            </a:pPr>
            <a:r>
              <a:rPr lang="ru-RU" dirty="0"/>
              <a:t>Не бойтесь прямо спросить подростка, не думает ли он (или она) о самоубийстве. Часто подросток бывает рад возможности открыто рассказать о своих проблемах.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098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4EB2F-33A7-5B62-49FA-F6CEBD61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12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</a:t>
            </a:r>
          </a:p>
        </p:txBody>
      </p:sp>
      <p:pic>
        <p:nvPicPr>
          <p:cNvPr id="4" name="Picture 2" descr="ГБПОУ ВИТ">
            <a:extLst>
              <a:ext uri="{FF2B5EF4-FFF2-40B4-BE49-F238E27FC236}">
                <a16:creationId xmlns:a16="http://schemas.microsoft.com/office/drawing/2014/main" id="{757368FD-AE43-BE42-EBB0-D3D8383A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84E33B-FB82-41F2-999E-48F045A9E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843" y="2220850"/>
            <a:ext cx="6844314" cy="418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0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914F-55BB-891B-F92C-1965ADA79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907" y="1784805"/>
            <a:ext cx="11536782" cy="42230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«Суицид – это следствие социально-психологической </a:t>
            </a:r>
            <a:r>
              <a:rPr lang="ru-RU" dirty="0" err="1"/>
              <a:t>дезадаптации</a:t>
            </a:r>
            <a:r>
              <a:rPr lang="ru-RU" dirty="0"/>
              <a:t> личности в условиях переживаемого личностью </a:t>
            </a:r>
            <a:r>
              <a:rPr lang="ru-RU" dirty="0" err="1"/>
              <a:t>микросоциального</a:t>
            </a:r>
            <a:r>
              <a:rPr lang="ru-RU" dirty="0"/>
              <a:t> конфликта» (А.Г. </a:t>
            </a:r>
            <a:r>
              <a:rPr lang="ru-RU" dirty="0" err="1"/>
              <a:t>Абрумова</a:t>
            </a:r>
            <a:r>
              <a:rPr lang="ru-RU" dirty="0"/>
              <a:t>, В.А. Тихоненко)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DEC7647-DB12-1275-17ED-D9EE4CCC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07" y="3695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1" u="sng" dirty="0"/>
              <a:t>Самоубийство – это реакция человека на проблему, которая кажется ему непреодолимой</a:t>
            </a:r>
            <a:r>
              <a:rPr lang="ru-RU" sz="4800" b="1" i="1" u="sng" dirty="0"/>
              <a:t> 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0D927E7B-8CB3-40C9-996C-EB555FA6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02" y="2991773"/>
            <a:ext cx="7232610" cy="376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8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D6AFEE-CD81-205C-486C-713A09E6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Риску суицида подвержены подростки с определенными психологическими особенностями: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66F65-5366-10F9-6FD1-B391EE7E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эмоционально чувствительные ранимые;</a:t>
            </a:r>
          </a:p>
          <a:p>
            <a:r>
              <a:rPr lang="ru-RU" dirty="0"/>
              <a:t>настойчивые в трудных ситуациях и одновременно неспособные к компромиссам. Негибкие в общении (их способы взаимодействия с окружающими людьми однотипны и прямолинейны);</a:t>
            </a:r>
          </a:p>
          <a:p>
            <a:r>
              <a:rPr lang="ru-RU" dirty="0"/>
              <a:t>склонные к импульсивным, эмоциональным, необдуманным поступкам;</a:t>
            </a:r>
          </a:p>
          <a:p>
            <a:r>
              <a:rPr lang="ru-RU" dirty="0"/>
              <a:t>склонные к зацикливанию на эмоциональной проблеме и к формированию </a:t>
            </a:r>
            <a:r>
              <a:rPr lang="ru-RU" dirty="0" err="1"/>
              <a:t>сверхзначимого</a:t>
            </a:r>
            <a:r>
              <a:rPr lang="ru-RU" dirty="0"/>
              <a:t> отношения к ней;</a:t>
            </a:r>
          </a:p>
          <a:p>
            <a:r>
              <a:rPr lang="ru-RU" dirty="0"/>
              <a:t>пессимистичные, замкнутые, имеющие ограниченный круг общения </a:t>
            </a:r>
          </a:p>
        </p:txBody>
      </p:sp>
    </p:spTree>
    <p:extLst>
      <p:ext uri="{BB962C8B-B14F-4D97-AF65-F5344CB8AC3E}">
        <p14:creationId xmlns:p14="http://schemas.microsoft.com/office/powerpoint/2010/main" val="295577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1BE0F-456F-3C6B-7A02-7C0C0ACD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88399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Классификация суицидальных проявлений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1875F10D-40DE-505A-A60C-FA8D2FE7D4A8}"/>
              </a:ext>
            </a:extLst>
          </p:cNvPr>
          <p:cNvSpPr txBox="1">
            <a:spLocks/>
          </p:cNvSpPr>
          <p:nvPr/>
        </p:nvSpPr>
        <p:spPr>
          <a:xfrm>
            <a:off x="4607511" y="1255563"/>
            <a:ext cx="7175619" cy="1328954"/>
          </a:xfrm>
          <a:prstGeom prst="rect">
            <a:avLst/>
          </a:prstGeom>
          <a:ln w="28575">
            <a:solidFill>
              <a:srgbClr val="42362B"/>
            </a:solidFill>
          </a:ln>
        </p:spPr>
        <p:txBody>
          <a:bodyPr vert="horz" wrap="square" lIns="0" tIns="19342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431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u="sng" dirty="0">
                <a:latin typeface="+mn-lt"/>
              </a:rPr>
              <a:t>1 степень</a:t>
            </a:r>
            <a:r>
              <a:rPr lang="ru-RU" sz="2400" b="1" dirty="0">
                <a:latin typeface="+mn-lt"/>
              </a:rPr>
              <a:t> – </a:t>
            </a:r>
            <a:r>
              <a:rPr lang="ru-RU" sz="2400" dirty="0">
                <a:latin typeface="+mn-lt"/>
              </a:rPr>
              <a:t>суицидальные пассивные мысли:</a:t>
            </a:r>
          </a:p>
          <a:p>
            <a:pPr marL="194310" algn="ctr">
              <a:lnSpc>
                <a:spcPct val="100000"/>
              </a:lnSpc>
              <a:spcBef>
                <a:spcPts val="95"/>
              </a:spcBef>
            </a:pPr>
            <a:r>
              <a:rPr lang="ru-RU" sz="2400" dirty="0">
                <a:latin typeface="+mn-lt"/>
              </a:rPr>
              <a:t> «Хорошо бы умереть», «Уснуть и не проснуться»</a:t>
            </a:r>
          </a:p>
          <a:p>
            <a:pPr marL="194310" algn="ctr">
              <a:lnSpc>
                <a:spcPct val="100000"/>
              </a:lnSpc>
              <a:spcBef>
                <a:spcPts val="95"/>
              </a:spcBef>
            </a:pPr>
            <a:endParaRPr lang="ru-RU" sz="2400" dirty="0">
              <a:latin typeface="+mn-lt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52BF3C4B-C6B4-0588-EB8A-F020E821F6FA}"/>
              </a:ext>
            </a:extLst>
          </p:cNvPr>
          <p:cNvSpPr txBox="1">
            <a:spLocks/>
          </p:cNvSpPr>
          <p:nvPr/>
        </p:nvSpPr>
        <p:spPr>
          <a:xfrm>
            <a:off x="5608737" y="4266587"/>
            <a:ext cx="6174393" cy="1685461"/>
          </a:xfrm>
          <a:prstGeom prst="rect">
            <a:avLst/>
          </a:prstGeom>
          <a:ln w="28575">
            <a:solidFill>
              <a:srgbClr val="42362B"/>
            </a:solidFill>
          </a:ln>
        </p:spPr>
        <p:txBody>
          <a:bodyPr vert="horz" wrap="square" lIns="0" tIns="19342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431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u="sng" dirty="0">
                <a:latin typeface="+mn-lt"/>
              </a:rPr>
              <a:t>3 степень</a:t>
            </a:r>
            <a:r>
              <a:rPr lang="ru-RU" sz="2400" b="1" dirty="0">
                <a:latin typeface="+mn-lt"/>
              </a:rPr>
              <a:t> – </a:t>
            </a:r>
            <a:r>
              <a:rPr lang="ru-RU" sz="2400" dirty="0">
                <a:latin typeface="+mn-lt"/>
              </a:rPr>
              <a:t>суицидальные намерения. Вытекают из замыслов, подкрепляясь волей, что приводит к поступку </a:t>
            </a:r>
          </a:p>
          <a:p>
            <a:pPr marL="194310" algn="ctr">
              <a:lnSpc>
                <a:spcPct val="100000"/>
              </a:lnSpc>
              <a:spcBef>
                <a:spcPts val="95"/>
              </a:spcBef>
            </a:pPr>
            <a:endParaRPr lang="ru-RU" sz="2400" dirty="0">
              <a:latin typeface="+mn-lt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E941544-86FE-8C21-CFCD-571718C495BB}"/>
              </a:ext>
            </a:extLst>
          </p:cNvPr>
          <p:cNvSpPr txBox="1">
            <a:spLocks/>
          </p:cNvSpPr>
          <p:nvPr/>
        </p:nvSpPr>
        <p:spPr>
          <a:xfrm>
            <a:off x="5171507" y="2581126"/>
            <a:ext cx="6611623" cy="1685461"/>
          </a:xfrm>
          <a:prstGeom prst="rect">
            <a:avLst/>
          </a:prstGeom>
          <a:ln w="28575">
            <a:solidFill>
              <a:srgbClr val="42362B"/>
            </a:solidFill>
          </a:ln>
        </p:spPr>
        <p:txBody>
          <a:bodyPr vert="horz" wrap="square" lIns="0" tIns="193421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94310" algn="ctr">
              <a:lnSpc>
                <a:spcPct val="100000"/>
              </a:lnSpc>
              <a:spcBef>
                <a:spcPts val="95"/>
              </a:spcBef>
            </a:pPr>
            <a:r>
              <a:rPr lang="ru-RU" sz="2400" b="1" u="sng" dirty="0">
                <a:latin typeface="+mn-lt"/>
              </a:rPr>
              <a:t>2 степень</a:t>
            </a:r>
            <a:r>
              <a:rPr lang="ru-RU" sz="2400" b="1" dirty="0">
                <a:latin typeface="+mn-lt"/>
              </a:rPr>
              <a:t> – </a:t>
            </a:r>
            <a:r>
              <a:rPr lang="ru-RU" sz="2400" dirty="0" err="1">
                <a:latin typeface="+mn-lt"/>
              </a:rPr>
              <a:t>суцидальные</a:t>
            </a:r>
            <a:r>
              <a:rPr lang="ru-RU" sz="2400" dirty="0">
                <a:latin typeface="+mn-lt"/>
              </a:rPr>
              <a:t> замыслы. Активная форма стремления к суициду, формируется план, способы, время и место</a:t>
            </a:r>
          </a:p>
          <a:p>
            <a:pPr marL="194310" algn="ctr">
              <a:lnSpc>
                <a:spcPct val="100000"/>
              </a:lnSpc>
              <a:spcBef>
                <a:spcPts val="95"/>
              </a:spcBef>
            </a:pPr>
            <a:endParaRPr lang="ru-RU" sz="2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07" y="5938604"/>
            <a:ext cx="11831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Период от возникновения мыслей о суициде до попытки совершения исчисляется иногда минутами (острый </a:t>
            </a:r>
            <a:r>
              <a:rPr lang="ru-RU" sz="2400" i="1" dirty="0" err="1"/>
              <a:t>пресуицид</a:t>
            </a:r>
            <a:r>
              <a:rPr lang="ru-RU" sz="2400" i="1" dirty="0"/>
              <a:t>), иногда месяцами (хронический </a:t>
            </a:r>
            <a:r>
              <a:rPr lang="ru-RU" sz="2400" i="1" dirty="0" err="1"/>
              <a:t>пресуицид</a:t>
            </a:r>
            <a:r>
              <a:rPr lang="ru-RU" sz="2400" i="1" dirty="0"/>
              <a:t>) 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C07B8A8B-F0F5-486C-BF70-DFC94927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5" y="1255563"/>
            <a:ext cx="4183623" cy="422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B7573C-7E47-90E6-5C24-F632BDB74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323273"/>
            <a:ext cx="10845800" cy="47588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i="1" dirty="0">
              <a:latin typeface="+mj-lt"/>
              <a:ea typeface="NOTEWORTHY LIGHT" panose="02000400000000000000" pitchFamily="2" charset="0"/>
              <a:cs typeface="BIG CASLON MEDIUM" panose="02000603090000020003" pitchFamily="2" charset="-79"/>
            </a:endParaRPr>
          </a:p>
          <a:p>
            <a:pPr marL="0" indent="0" algn="ctr">
              <a:buNone/>
            </a:pPr>
            <a:endParaRPr lang="ru-RU" sz="4000" i="1" dirty="0">
              <a:latin typeface="+mj-lt"/>
              <a:ea typeface="NOTEWORTHY LIGHT" panose="02000400000000000000" pitchFamily="2" charset="0"/>
              <a:cs typeface="BIG CASLON MEDIUM" panose="02000603090000020003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8000" y="489528"/>
            <a:ext cx="111390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Целями суицида могут быть:</a:t>
            </a:r>
          </a:p>
          <a:p>
            <a:pPr algn="ctr"/>
            <a:endParaRPr lang="ru-RU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u="sng" dirty="0"/>
              <a:t>Протест, месть</a:t>
            </a:r>
            <a:r>
              <a:rPr lang="ru-RU" sz="2400" dirty="0"/>
              <a:t>. </a:t>
            </a:r>
            <a:r>
              <a:rPr lang="ru-RU" sz="2400" dirty="0" err="1"/>
              <a:t>Суицидент</a:t>
            </a:r>
            <a:r>
              <a:rPr lang="ru-RU" sz="2400" dirty="0"/>
              <a:t> своим поступком наносит ущерб обидчику, тому кого считает причиной суицидального поведения, с кем находится в остром конфликте. Действует принцип: «Вам будет хуже после моей смерти»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u="sng" dirty="0"/>
              <a:t>Призыв.</a:t>
            </a:r>
            <a:r>
              <a:rPr lang="ru-RU" sz="2400" dirty="0"/>
              <a:t> Такое поведение возникает остро, часто проявляется в самоотравлении. Цель суицидальной попытки – призыв о помощи для изменения текущей ситуации;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u="sng" dirty="0"/>
              <a:t>Избегание</a:t>
            </a:r>
            <a:r>
              <a:rPr lang="ru-RU" sz="2400" dirty="0"/>
              <a:t> проявляется в ситуациях угрозы наказания, при ожидании психического или физического страдания. Суицид – попытка избежать.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u="sng" dirty="0" err="1"/>
              <a:t>Самонакозание</a:t>
            </a:r>
            <a:r>
              <a:rPr lang="ru-RU" sz="2400" dirty="0"/>
              <a:t> – определяется переживаниями реальной вины, или же это следствие патологической вины.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b="1" u="sng" dirty="0"/>
              <a:t>Отказ от жизни</a:t>
            </a:r>
            <a:r>
              <a:rPr lang="ru-RU" sz="2400" dirty="0"/>
              <a:t>, где цель и мотивы полностью совпадают, встречаются только у душевнобольных.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964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95D5480-1713-3C57-533E-96F8BA96774E}"/>
              </a:ext>
            </a:extLst>
          </p:cNvPr>
          <p:cNvSpPr/>
          <p:nvPr/>
        </p:nvSpPr>
        <p:spPr>
          <a:xfrm>
            <a:off x="8831179" y="998622"/>
            <a:ext cx="2442411" cy="127534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495FC2-FA97-7961-BF5F-768CF20FA99E}"/>
              </a:ext>
            </a:extLst>
          </p:cNvPr>
          <p:cNvSpPr txBox="1"/>
          <p:nvPr/>
        </p:nvSpPr>
        <p:spPr>
          <a:xfrm>
            <a:off x="8831178" y="1220977"/>
            <a:ext cx="2574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Физическое состояние (болезнь)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4A3AA10-7AB7-590B-7539-8DB87557D486}"/>
              </a:ext>
            </a:extLst>
          </p:cNvPr>
          <p:cNvSpPr/>
          <p:nvPr/>
        </p:nvSpPr>
        <p:spPr>
          <a:xfrm>
            <a:off x="4110182" y="4839854"/>
            <a:ext cx="3232727" cy="145900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DB043D8-B9A1-2E7B-BA4B-F0E022BEB594}"/>
              </a:ext>
            </a:extLst>
          </p:cNvPr>
          <p:cNvSpPr/>
          <p:nvPr/>
        </p:nvSpPr>
        <p:spPr>
          <a:xfrm>
            <a:off x="397165" y="803564"/>
            <a:ext cx="2706253" cy="128591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616B4A2-3D2D-B665-BD0D-A498F9CA3616}"/>
              </a:ext>
            </a:extLst>
          </p:cNvPr>
          <p:cNvSpPr/>
          <p:nvPr/>
        </p:nvSpPr>
        <p:spPr>
          <a:xfrm>
            <a:off x="988588" y="4170948"/>
            <a:ext cx="2761251" cy="13074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B4F7FD-7838-09CB-E3C7-544772ACC50F}"/>
              </a:ext>
            </a:extLst>
          </p:cNvPr>
          <p:cNvSpPr txBox="1"/>
          <p:nvPr/>
        </p:nvSpPr>
        <p:spPr>
          <a:xfrm>
            <a:off x="4539672" y="5061526"/>
            <a:ext cx="2373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Материально-бытовые трудности</a:t>
            </a:r>
          </a:p>
          <a:p>
            <a:pPr algn="ctr"/>
            <a:r>
              <a:rPr lang="ru-RU" sz="2000" dirty="0"/>
              <a:t>(редко)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41793C-9E93-FDA8-C9AF-97CA74E63CD1}"/>
              </a:ext>
            </a:extLst>
          </p:cNvPr>
          <p:cNvSpPr txBox="1"/>
          <p:nvPr/>
        </p:nvSpPr>
        <p:spPr>
          <a:xfrm>
            <a:off x="988588" y="4353019"/>
            <a:ext cx="2815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Проблемы с законом</a:t>
            </a:r>
          </a:p>
          <a:p>
            <a:pPr algn="ctr"/>
            <a:r>
              <a:rPr lang="ru-RU" sz="2000" dirty="0"/>
              <a:t>(антисоциальное поведение)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02B5D4-EE88-79EB-8CE0-0D690308ADC7}"/>
              </a:ext>
            </a:extLst>
          </p:cNvPr>
          <p:cNvSpPr txBox="1"/>
          <p:nvPr/>
        </p:nvSpPr>
        <p:spPr>
          <a:xfrm>
            <a:off x="369665" y="1220977"/>
            <a:ext cx="2761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Психическое состояние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49BBE47-9CD1-6504-FE3E-3A1970069380}"/>
              </a:ext>
            </a:extLst>
          </p:cNvPr>
          <p:cNvSpPr/>
          <p:nvPr/>
        </p:nvSpPr>
        <p:spPr>
          <a:xfrm>
            <a:off x="8211127" y="4170948"/>
            <a:ext cx="2946103" cy="1197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AB95C2-C475-5885-383F-A3D63B86F3C0}"/>
              </a:ext>
            </a:extLst>
          </p:cNvPr>
          <p:cNvSpPr txBox="1"/>
          <p:nvPr/>
        </p:nvSpPr>
        <p:spPr>
          <a:xfrm rot="10957548" flipV="1">
            <a:off x="8392329" y="4360721"/>
            <a:ext cx="28561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Конфликт в учебной сфере или на работе</a:t>
            </a:r>
          </a:p>
          <a:p>
            <a:pPr algn="ctr"/>
            <a:r>
              <a:rPr lang="ru-RU" sz="2000" dirty="0"/>
              <a:t>(редко)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2FE3D37E-2FB1-208A-F6CA-FF7470AD3E2F}"/>
              </a:ext>
            </a:extLst>
          </p:cNvPr>
          <p:cNvSpPr/>
          <p:nvPr/>
        </p:nvSpPr>
        <p:spPr>
          <a:xfrm>
            <a:off x="3602182" y="323272"/>
            <a:ext cx="4839854" cy="2161151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ACB964-2F93-B0F3-643D-D55B94D37D65}"/>
              </a:ext>
            </a:extLst>
          </p:cNvPr>
          <p:cNvSpPr txBox="1"/>
          <p:nvPr/>
        </p:nvSpPr>
        <p:spPr>
          <a:xfrm>
            <a:off x="4239491" y="674256"/>
            <a:ext cx="38968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Личностно-семейные конфликты: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оскорбления, унижения со стороны родных;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потеря друга, смерть родных,</a:t>
            </a:r>
          </a:p>
          <a:p>
            <a:pPr marL="342900" indent="-342900">
              <a:buFontTx/>
              <a:buChar char="-"/>
            </a:pPr>
            <a:r>
              <a:rPr lang="ru-RU" sz="2000" dirty="0"/>
              <a:t>несчастная любовь;</a:t>
            </a:r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88588" y="3004520"/>
            <a:ext cx="1002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Мотивы и поводы суицидального поведения </a:t>
            </a:r>
          </a:p>
        </p:txBody>
      </p:sp>
    </p:spTree>
    <p:extLst>
      <p:ext uri="{BB962C8B-B14F-4D97-AF65-F5344CB8AC3E}">
        <p14:creationId xmlns:p14="http://schemas.microsoft.com/office/powerpoint/2010/main" val="2978130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D5C24-8693-2F4C-7CA4-2B06EF6D5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4" y="300470"/>
            <a:ext cx="10383981" cy="9833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Демонстративные и истинные попытки суицида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02181" y="1579418"/>
            <a:ext cx="459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Специалисты разделяют суицидальные попытки</a:t>
            </a:r>
            <a:r>
              <a:rPr lang="ru-RU" dirty="0"/>
              <a:t>: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-138545" y="1805854"/>
            <a:ext cx="3500581" cy="5052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Истинные</a:t>
            </a:r>
          </a:p>
          <a:p>
            <a:pPr algn="ctr"/>
            <a:r>
              <a:rPr lang="ru-RU" sz="2400" dirty="0"/>
              <a:t>Подросток не делится своими переживаниями, ему не нужно участие. В данном случае, суицид почти всегда завершенный</a:t>
            </a:r>
            <a:r>
              <a:rPr lang="ru-RU" dirty="0"/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02181" y="2868036"/>
            <a:ext cx="4488873" cy="3514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Демонстративные</a:t>
            </a:r>
          </a:p>
          <a:p>
            <a:pPr algn="ctr"/>
            <a:r>
              <a:rPr lang="ru-RU" sz="2400" dirty="0"/>
              <a:t>Цель: добиться цели или обратить на себя внимание, выразить протест против ситуации (число попыток в 15 раз превышает истинный суицид</a:t>
            </a:r>
            <a:r>
              <a:rPr lang="ru-RU" dirty="0"/>
              <a:t>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31200" y="1976582"/>
            <a:ext cx="3558308" cy="48814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Скрытые</a:t>
            </a:r>
            <a:r>
              <a:rPr lang="ru-RU" sz="2400" dirty="0"/>
              <a:t> попытки суицида – это про потенциально смертельное поведение, которое сокращает жизнь: экстремальный спорт, употребление ПАВ…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3786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D2811-7C91-A0A0-2EA6-23B50DA9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89917"/>
            <a:ext cx="11715116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Профилактика суицидального поведения подростков (1)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644979-176F-25E6-1042-2B95E57C8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1317824"/>
            <a:ext cx="6933460" cy="535260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Граница между истинным и демонстративно-шантажным суицидальным поведением у подростков условна. Важно все суицидальные мысли, тенденции, попытки принимать в расчет.</a:t>
            </a:r>
          </a:p>
          <a:p>
            <a:pPr algn="just"/>
            <a:r>
              <a:rPr lang="ru-RU" dirty="0"/>
              <a:t>Чем младше подросток, тем острее протекают депрессивные состояния с высокой суицидальной опасностью.</a:t>
            </a:r>
          </a:p>
          <a:p>
            <a:pPr algn="just"/>
            <a:r>
              <a:rPr lang="ru-RU" dirty="0"/>
              <a:t>Депрессия сама по себе не содержит суицидальных тенденций. Они проявляются при конфликтах, без адекватных мер профилактики, диагностики и лечения.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85635895-E57D-4CFD-86B4-1E8F8A931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 bwMode="auto">
          <a:xfrm>
            <a:off x="7488651" y="1317825"/>
            <a:ext cx="4546061" cy="524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5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532E55-5B16-463B-B7AB-8B8EDE885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448" y="1226698"/>
            <a:ext cx="6004264" cy="53427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Психологические переживания часто переоцениваются подростками и недооцениваются взрослыми.</a:t>
            </a:r>
          </a:p>
          <a:p>
            <a:pPr algn="just"/>
            <a:r>
              <a:rPr lang="ru-RU" dirty="0"/>
              <a:t>В структуре депрессивных состояний есть симптомы, наличие которых должны насторожить психолога.</a:t>
            </a:r>
          </a:p>
          <a:p>
            <a:pPr algn="just"/>
            <a:r>
              <a:rPr lang="ru-RU" dirty="0"/>
              <a:t>При депрессивных состояниях у подростков всегда высок риск повторений, что требует индивидуальной профилактической работы.</a:t>
            </a:r>
          </a:p>
          <a:p>
            <a:pPr algn="just"/>
            <a:r>
              <a:rPr lang="ru-RU" dirty="0"/>
              <a:t>Суицидальные угрозы и намерения, как правило, реализуются депрессивными подростками в истинные покушения на самоубийства.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075206E-77FF-4BE8-9C95-4DA16336C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6" y="89917"/>
            <a:ext cx="11715116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Профилактика суицидального поведения подростков (2)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5FA9F097-1E3E-4A9E-BB73-59DB4E7C2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8" y="1672331"/>
            <a:ext cx="5760128" cy="432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990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886</Words>
  <Application>Microsoft Office PowerPoint</Application>
  <PresentationFormat>Широкоэкранный</PresentationFormat>
  <Paragraphs>79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BIG CASLON MEDIUM</vt:lpstr>
      <vt:lpstr>Calibri</vt:lpstr>
      <vt:lpstr>Calibri Light</vt:lpstr>
      <vt:lpstr>NOTEWORTHY LIGHT</vt:lpstr>
      <vt:lpstr>Тема Office</vt:lpstr>
      <vt:lpstr>Проблемы подросткового самоповреждающего и суицидального поведения  </vt:lpstr>
      <vt:lpstr>Самоубийство – это реакция человека на проблему, которая кажется ему непреодолимой </vt:lpstr>
      <vt:lpstr>Риску суицида подвержены подростки с определенными психологическими особенностями:</vt:lpstr>
      <vt:lpstr>Классификация суицидальных проявлений</vt:lpstr>
      <vt:lpstr>Презентация PowerPoint</vt:lpstr>
      <vt:lpstr>Презентация PowerPoint</vt:lpstr>
      <vt:lpstr>Демонстративные и истинные попытки суицида</vt:lpstr>
      <vt:lpstr>Профилактика суицидального поведения подростков (1)</vt:lpstr>
      <vt:lpstr>Профилактика суицидального поведения подростков (2)</vt:lpstr>
      <vt:lpstr>Типичные депрессивные расстройства подростков  16-18 лет </vt:lpstr>
      <vt:lpstr>Как понять, что подросток решился на суицид</vt:lpstr>
      <vt:lpstr>Как изменить ситуацию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Психологический портрет первокурсника</dc:title>
  <dc:creator>Елизавета Рогожкина</dc:creator>
  <cp:lastModifiedBy>учитель</cp:lastModifiedBy>
  <cp:revision>101</cp:revision>
  <dcterms:created xsi:type="dcterms:W3CDTF">2022-10-10T18:46:05Z</dcterms:created>
  <dcterms:modified xsi:type="dcterms:W3CDTF">2025-04-29T10:57:09Z</dcterms:modified>
</cp:coreProperties>
</file>